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23.12.2019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23.12.2019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23.12.2019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23.12.2019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60649"/>
            <a:ext cx="7772400" cy="360039"/>
          </a:xfrm>
        </p:spPr>
        <p:txBody>
          <a:bodyPr>
            <a:noAutofit/>
          </a:bodyPr>
          <a:lstStyle/>
          <a:p>
            <a:r>
              <a:rPr lang="ru-RU" sz="2000" b="1" dirty="0" smtClean="0"/>
              <a:t>ТЕХНОЛОГИЯ ВОЗДЕЛЫВАНИЯ ТРАВ</a:t>
            </a:r>
            <a:endParaRPr lang="ru-RU" sz="20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79512" y="764704"/>
            <a:ext cx="8568952" cy="5832648"/>
          </a:xfrm>
        </p:spPr>
        <p:txBody>
          <a:bodyPr>
            <a:normAutofit fontScale="92500" lnSpcReduction="20000"/>
          </a:bodyPr>
          <a:lstStyle/>
          <a:p>
            <a:pPr algn="l"/>
            <a:r>
              <a:rPr lang="ru-RU" sz="2400" b="1" dirty="0" smtClean="0">
                <a:solidFill>
                  <a:schemeClr val="tx1"/>
                </a:solidFill>
              </a:rPr>
              <a:t>-Многолетние </a:t>
            </a:r>
            <a:r>
              <a:rPr lang="ru-RU" sz="2400" b="1" dirty="0" smtClean="0">
                <a:solidFill>
                  <a:schemeClr val="tx1"/>
                </a:solidFill>
              </a:rPr>
              <a:t>травы имеют большое агротехническое значение. </a:t>
            </a:r>
            <a:endParaRPr lang="ru-RU" sz="2400" b="1" dirty="0" smtClean="0">
              <a:solidFill>
                <a:schemeClr val="tx1"/>
              </a:solidFill>
            </a:endParaRPr>
          </a:p>
          <a:p>
            <a:pPr algn="l"/>
            <a:r>
              <a:rPr lang="ru-RU" sz="2400" b="1" dirty="0" smtClean="0">
                <a:solidFill>
                  <a:schemeClr val="tx1"/>
                </a:solidFill>
              </a:rPr>
              <a:t>-Бобово-злаковые </a:t>
            </a:r>
            <a:r>
              <a:rPr lang="ru-RU" sz="2400" b="1" dirty="0" smtClean="0">
                <a:solidFill>
                  <a:schemeClr val="tx1"/>
                </a:solidFill>
              </a:rPr>
              <a:t>травосмеси восстанавливают структуру почвы, очищают ее от сорняков и обогащают азотом и другими элементами пищи растений, повышают плодородие почвы. </a:t>
            </a:r>
            <a:endParaRPr lang="ru-RU" sz="2400" b="1" dirty="0" smtClean="0">
              <a:solidFill>
                <a:schemeClr val="tx1"/>
              </a:solidFill>
            </a:endParaRPr>
          </a:p>
          <a:p>
            <a:pPr algn="l"/>
            <a:r>
              <a:rPr lang="ru-RU" sz="2400" b="1" dirty="0" smtClean="0">
                <a:solidFill>
                  <a:schemeClr val="tx1"/>
                </a:solidFill>
              </a:rPr>
              <a:t>-Многолетние </a:t>
            </a:r>
            <a:r>
              <a:rPr lang="ru-RU" sz="2400" b="1" dirty="0" smtClean="0">
                <a:solidFill>
                  <a:schemeClr val="tx1"/>
                </a:solidFill>
              </a:rPr>
              <a:t>бобовые травы обладают способностью с помощью клубеньковых бактерий, поселяющихся на их корнях, ассимилировать азот воздуха. </a:t>
            </a:r>
            <a:endParaRPr lang="ru-RU" sz="2400" b="1" dirty="0" smtClean="0">
              <a:solidFill>
                <a:schemeClr val="tx1"/>
              </a:solidFill>
            </a:endParaRPr>
          </a:p>
          <a:p>
            <a:pPr algn="l"/>
            <a:r>
              <a:rPr lang="ru-RU" sz="2400" b="1" dirty="0" smtClean="0">
                <a:solidFill>
                  <a:schemeClr val="tx1"/>
                </a:solidFill>
              </a:rPr>
              <a:t>-</a:t>
            </a:r>
            <a:r>
              <a:rPr lang="ru-RU" sz="2400" dirty="0" smtClean="0"/>
              <a:t>     </a:t>
            </a:r>
            <a:r>
              <a:rPr lang="ru-RU" sz="2400" b="1" dirty="0" smtClean="0">
                <a:solidFill>
                  <a:schemeClr val="tx1"/>
                </a:solidFill>
              </a:rPr>
              <a:t>  Пласт из-под многолетних трав отводят в первую очередь под пшеницу (яровую и озимую) и важнейшие технические </a:t>
            </a:r>
            <a:r>
              <a:rPr lang="ru-RU" sz="2400" b="1" dirty="0" smtClean="0">
                <a:solidFill>
                  <a:schemeClr val="tx1"/>
                </a:solidFill>
              </a:rPr>
              <a:t>культуры.</a:t>
            </a:r>
          </a:p>
          <a:p>
            <a:pPr algn="l">
              <a:buFontTx/>
              <a:buChar char="-"/>
            </a:pPr>
            <a:r>
              <a:rPr lang="ru-RU" sz="2400" b="1" dirty="0" smtClean="0">
                <a:solidFill>
                  <a:schemeClr val="tx1"/>
                </a:solidFill>
              </a:rPr>
              <a:t>Многолетние </a:t>
            </a:r>
            <a:r>
              <a:rPr lang="ru-RU" sz="2400" b="1" dirty="0" smtClean="0">
                <a:solidFill>
                  <a:schemeClr val="tx1"/>
                </a:solidFill>
              </a:rPr>
              <a:t>травы имеют значение в борьбе с эрозией почв, так как они способствуют не только структурообразованию, но и дренированию почвы на большую глубину. Они увеличивают ее водопроницаемость и </a:t>
            </a:r>
            <a:r>
              <a:rPr lang="ru-RU" sz="2400" b="1" dirty="0" err="1" smtClean="0">
                <a:solidFill>
                  <a:schemeClr val="tx1"/>
                </a:solidFill>
              </a:rPr>
              <a:t>влагоемкость</a:t>
            </a:r>
            <a:r>
              <a:rPr lang="ru-RU" sz="2400" b="1" dirty="0" smtClean="0">
                <a:solidFill>
                  <a:schemeClr val="tx1"/>
                </a:solidFill>
              </a:rPr>
              <a:t>, снижают сток воды. При поливном земледелии многолетние травы предотвращают засоление почвы. </a:t>
            </a:r>
            <a:endParaRPr lang="ru-RU" sz="2400" b="1" dirty="0" smtClean="0">
              <a:solidFill>
                <a:schemeClr val="tx1"/>
              </a:solidFill>
            </a:endParaRPr>
          </a:p>
          <a:p>
            <a:pPr algn="l">
              <a:buFontTx/>
              <a:buChar char="-"/>
            </a:pPr>
            <a:r>
              <a:rPr lang="ru-RU" sz="2400" b="1" dirty="0" smtClean="0">
                <a:solidFill>
                  <a:schemeClr val="tx1"/>
                </a:solidFill>
              </a:rPr>
              <a:t>К лучшим злаковым пастбищным растениям относятся: мятлик луговой, овсяница красная и луговая</a:t>
            </a:r>
            <a:r>
              <a:rPr lang="ru-RU" sz="2400" b="1" dirty="0" smtClean="0">
                <a:solidFill>
                  <a:schemeClr val="tx1"/>
                </a:solidFill>
              </a:rPr>
              <a:t>, </a:t>
            </a:r>
            <a:r>
              <a:rPr lang="ru-RU" sz="2400" b="1" dirty="0" smtClean="0">
                <a:solidFill>
                  <a:schemeClr val="tx1"/>
                </a:solidFill>
              </a:rPr>
              <a:t>тимофеевка</a:t>
            </a:r>
            <a:r>
              <a:rPr lang="ru-RU" sz="2400" b="1" dirty="0" smtClean="0">
                <a:solidFill>
                  <a:schemeClr val="tx1"/>
                </a:solidFill>
              </a:rPr>
              <a:t>, </a:t>
            </a:r>
            <a:r>
              <a:rPr lang="ru-RU" sz="2400" b="1" dirty="0" smtClean="0">
                <a:solidFill>
                  <a:schemeClr val="tx1"/>
                </a:solidFill>
              </a:rPr>
              <a:t>костер безостый, ежа сборная, пырей ползучий, лисохвост луговой </a:t>
            </a:r>
            <a:r>
              <a:rPr lang="ru-RU" sz="2400" b="1" dirty="0" smtClean="0">
                <a:solidFill>
                  <a:schemeClr val="tx1"/>
                </a:solidFill>
              </a:rPr>
              <a:t> </a:t>
            </a:r>
            <a:r>
              <a:rPr lang="ru-RU" sz="2400" b="1" dirty="0" smtClean="0">
                <a:solidFill>
                  <a:schemeClr val="tx1"/>
                </a:solidFill>
              </a:rPr>
              <a:t>и другие.</a:t>
            </a:r>
          </a:p>
          <a:p>
            <a:pPr algn="l">
              <a:buFontTx/>
              <a:buChar char="-"/>
            </a:pPr>
            <a:endParaRPr lang="ru-RU" sz="1800" b="1" dirty="0" smtClean="0">
              <a:solidFill>
                <a:schemeClr val="tx1"/>
              </a:solidFill>
            </a:endParaRPr>
          </a:p>
          <a:p>
            <a:pPr algn="l"/>
            <a:endParaRPr lang="ru-RU" sz="18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18058"/>
          </a:xfrm>
        </p:spPr>
        <p:txBody>
          <a:bodyPr>
            <a:normAutofit fontScale="90000"/>
          </a:bodyPr>
          <a:lstStyle/>
          <a:p>
            <a:pPr lvl="0"/>
            <a:r>
              <a:rPr lang="ru-RU" sz="2000" dirty="0" smtClean="0"/>
              <a:t> </a:t>
            </a:r>
            <a:r>
              <a:rPr lang="ru-RU" sz="2000" b="1" dirty="0" err="1" smtClean="0"/>
              <a:t>Биологоческие</a:t>
            </a:r>
            <a:r>
              <a:rPr lang="ru-RU" sz="2000" b="1" dirty="0" smtClean="0"/>
              <a:t> особенности  многолетних  трав</a:t>
            </a:r>
            <a:r>
              <a:rPr lang="ru-RU" sz="2000" dirty="0" smtClean="0"/>
              <a:t/>
            </a:r>
            <a:br>
              <a:rPr lang="ru-RU" sz="2000" dirty="0" smtClean="0"/>
            </a:br>
            <a:endParaRPr lang="ru-RU" sz="20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3528" y="836712"/>
            <a:ext cx="8568952" cy="5688632"/>
          </a:xfrm>
        </p:spPr>
        <p:txBody>
          <a:bodyPr>
            <a:normAutofit fontScale="85000" lnSpcReduction="10000"/>
          </a:bodyPr>
          <a:lstStyle/>
          <a:p>
            <a:r>
              <a:rPr lang="ru-RU" sz="2400" b="1" dirty="0" smtClean="0"/>
              <a:t>Основная особенность многолетних трав - это способность отрастать после перезимовки или скашивания за счет запаса пластических веществ и почек, закладываемых в зоне возобновления. Для злаковых культур это узел кущения или корневище, а для бобовых - корневая шейка (коронка) - переходная часть между корнем и </a:t>
            </a:r>
            <a:r>
              <a:rPr lang="ru-RU" sz="2400" b="1" dirty="0" smtClean="0"/>
              <a:t>стеблем.</a:t>
            </a:r>
          </a:p>
          <a:p>
            <a:r>
              <a:rPr lang="ru-RU" sz="2400" b="1" dirty="0" smtClean="0"/>
              <a:t>Отрастание трав происходит на высоте 5-6 см, поэтому ниже, чем на 5-6 см, скашивать травы нельзя. Вегетативные почки формируются на как раз на высоте 5-6 см, а генеративные - несколько выше, поэтому перед уборкой на семена травы лучше скашивать на высоте 10 см с тем, чтобы в большей степени формировались генеративные побеги.</a:t>
            </a:r>
          </a:p>
          <a:p>
            <a:r>
              <a:rPr lang="ru-RU" sz="2400" b="1" dirty="0" smtClean="0"/>
              <a:t>Весной и после скашивания отрастание происходит за счет запаса питательных веществ. Для лучшей перезимовки и более высокой сохранности растений необходим большой запас пластических веществ. </a:t>
            </a:r>
            <a:endParaRPr lang="ru-RU" sz="2400" b="1" dirty="0" smtClean="0"/>
          </a:p>
          <a:p>
            <a:r>
              <a:rPr lang="ru-RU" sz="2400" b="1" dirty="0" smtClean="0"/>
              <a:t>Из элементов питания, прежде всего, фосфор и калий повышают зимостойкость растений, тогда как преобладающее азотное питание снижает зимостойкость. </a:t>
            </a:r>
            <a:endParaRPr lang="ru-RU" sz="2400" b="1" dirty="0" smtClean="0"/>
          </a:p>
          <a:p>
            <a:r>
              <a:rPr lang="ru-RU" sz="2400" b="1" dirty="0" smtClean="0"/>
              <a:t>Переросшие </a:t>
            </a:r>
            <a:r>
              <a:rPr lang="ru-RU" sz="2400" b="1" dirty="0" smtClean="0"/>
              <a:t>с осени травы подкашивают, чтобы они не выпревали.</a:t>
            </a:r>
          </a:p>
          <a:p>
            <a:endParaRPr lang="ru-RU" sz="18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46050"/>
          </a:xfrm>
        </p:spPr>
        <p:txBody>
          <a:bodyPr>
            <a:noAutofit/>
          </a:bodyPr>
          <a:lstStyle/>
          <a:p>
            <a:r>
              <a:rPr lang="ru-RU" sz="2400" b="1" dirty="0" smtClean="0"/>
              <a:t>Агротехнические требования</a:t>
            </a:r>
            <a:endParaRPr lang="ru-RU" sz="24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836712"/>
            <a:ext cx="8712968" cy="5760640"/>
          </a:xfrm>
        </p:spPr>
        <p:txBody>
          <a:bodyPr>
            <a:normAutofit fontScale="92500" lnSpcReduction="10000"/>
          </a:bodyPr>
          <a:lstStyle/>
          <a:p>
            <a:r>
              <a:rPr lang="ru-RU" sz="2400" b="1" dirty="0" smtClean="0"/>
              <a:t>Требование растений к </a:t>
            </a:r>
            <a:r>
              <a:rPr lang="ru-RU" sz="2400" b="1" dirty="0" err="1" smtClean="0"/>
              <a:t>теплу:</a:t>
            </a:r>
            <a:r>
              <a:rPr lang="ru-RU" sz="2400" b="1" dirty="0" err="1" smtClean="0"/>
              <a:t>с</a:t>
            </a:r>
            <a:r>
              <a:rPr lang="ru-RU" sz="2400" b="1" dirty="0" err="1" smtClean="0"/>
              <a:t>емена</a:t>
            </a:r>
            <a:r>
              <a:rPr lang="ru-RU" sz="2400" b="1" dirty="0" smtClean="0"/>
              <a:t> </a:t>
            </a:r>
            <a:r>
              <a:rPr lang="ru-RU" sz="2400" b="1" dirty="0" smtClean="0"/>
              <a:t>большинства многолетних трав прорастают при минимальной температуре +1…+2°С, жизнеспособные всходы появляются при +5…+6 °С, оптимальная температура на этот период +15…+20 °С. Всходы переносят заморозки до -6°С. Оптимальной для роста является температура +20…+25°С. Осенью рост и развитие прекращается при температуре ниже +5 °С, а весной возобновление роста происходит также при +5°С. </a:t>
            </a:r>
            <a:endParaRPr lang="ru-RU" sz="2400" b="1" dirty="0" smtClean="0"/>
          </a:p>
          <a:p>
            <a:r>
              <a:rPr lang="ru-RU" sz="2400" b="1" dirty="0" smtClean="0"/>
              <a:t>Требования к </a:t>
            </a:r>
            <a:r>
              <a:rPr lang="ru-RU" sz="2400" b="1" dirty="0" err="1" smtClean="0"/>
              <a:t>влаге:травы</a:t>
            </a:r>
            <a:r>
              <a:rPr lang="ru-RU" sz="2400" b="1" dirty="0" smtClean="0"/>
              <a:t> </a:t>
            </a:r>
            <a:r>
              <a:rPr lang="ru-RU" sz="2400" b="1" dirty="0" smtClean="0"/>
              <a:t>семейства бобовые, как правило, более влаголюбивы. На период прорастания им необходимо до 120% от массы семян воды. Критический период по отношению к влаге - это фаза </a:t>
            </a:r>
            <a:r>
              <a:rPr lang="ru-RU" sz="2400" b="1" dirty="0" err="1" smtClean="0"/>
              <a:t>бутонизации</a:t>
            </a:r>
            <a:r>
              <a:rPr lang="ru-RU" sz="2400" b="1" dirty="0" smtClean="0"/>
              <a:t>, а также период отрастания после </a:t>
            </a:r>
            <a:r>
              <a:rPr lang="ru-RU" sz="2400" b="1" dirty="0" smtClean="0"/>
              <a:t>укосов.</a:t>
            </a:r>
          </a:p>
          <a:p>
            <a:r>
              <a:rPr lang="ru-RU" sz="2400" b="1" dirty="0" smtClean="0"/>
              <a:t>Травы семейства бобовые более требовательны к таким элементам питания, как фосфор, калий, молибден, </a:t>
            </a:r>
            <a:r>
              <a:rPr lang="ru-RU" sz="2400" b="1" dirty="0" smtClean="0"/>
              <a:t>бор.</a:t>
            </a:r>
            <a:endParaRPr lang="ru-RU" sz="2400" b="1" dirty="0" smtClean="0"/>
          </a:p>
          <a:p>
            <a:r>
              <a:rPr lang="ru-RU" sz="2400" b="1" dirty="0" smtClean="0"/>
              <a:t>Все эти культуры относят к растениям длинного дня, светолюбивым. При посеве под покров лучше выдерживают затенение </a:t>
            </a:r>
            <a:r>
              <a:rPr lang="ru-RU" sz="2400" b="1" dirty="0" smtClean="0"/>
              <a:t> </a:t>
            </a:r>
            <a:r>
              <a:rPr lang="ru-RU" sz="2400" b="1" dirty="0" smtClean="0"/>
              <a:t>клевер и несколько хуже - люцерна, эспарцет.</a:t>
            </a:r>
          </a:p>
          <a:p>
            <a:endParaRPr lang="ru-RU" sz="18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490066"/>
          </a:xfrm>
        </p:spPr>
        <p:txBody>
          <a:bodyPr>
            <a:normAutofit fontScale="90000"/>
          </a:bodyPr>
          <a:lstStyle/>
          <a:p>
            <a:pPr lvl="0"/>
            <a:r>
              <a:rPr lang="ru-RU" sz="2000" dirty="0" smtClean="0"/>
              <a:t> </a:t>
            </a:r>
            <a:r>
              <a:rPr lang="ru-RU" sz="2700" b="1" dirty="0" smtClean="0"/>
              <a:t>Агротехника возделывания многолетних трав</a:t>
            </a:r>
            <a:r>
              <a:rPr lang="ru-RU" sz="2700" dirty="0" smtClean="0"/>
              <a:t/>
            </a:r>
            <a:br>
              <a:rPr lang="ru-RU" sz="2700" dirty="0" smtClean="0"/>
            </a:br>
            <a:endParaRPr lang="ru-RU" sz="27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908720"/>
            <a:ext cx="8568952" cy="5616624"/>
          </a:xfrm>
        </p:spPr>
        <p:txBody>
          <a:bodyPr>
            <a:normAutofit fontScale="92500" lnSpcReduction="20000"/>
          </a:bodyPr>
          <a:lstStyle/>
          <a:p>
            <a:r>
              <a:rPr lang="ru-RU" sz="2000" b="1" dirty="0" smtClean="0"/>
              <a:t>Обработка </a:t>
            </a:r>
            <a:r>
              <a:rPr lang="ru-RU" sz="2000" b="1" dirty="0" smtClean="0"/>
              <a:t>почвы: </a:t>
            </a:r>
            <a:r>
              <a:rPr lang="ru-RU" sz="2000" b="1" dirty="0" smtClean="0"/>
              <a:t>требуется глубокая осенняя вспашка с предварительным лущением вслед за уборкой предшествующей культуры</a:t>
            </a:r>
            <a:r>
              <a:rPr lang="ru-RU" sz="2000" b="1" dirty="0" smtClean="0"/>
              <a:t>.                                   </a:t>
            </a:r>
            <a:r>
              <a:rPr lang="ru-RU" sz="2000" b="1" dirty="0" smtClean="0"/>
              <a:t>Весной проводят раннее боронование, затем предпосевную культивацию с одновременным боронованием. Если в принятом севообороте травы подсевают под покров озимых, то специальной обработки почвы не проводят</a:t>
            </a:r>
            <a:r>
              <a:rPr lang="ru-RU" sz="2000" b="1" dirty="0" smtClean="0"/>
              <a:t>.</a:t>
            </a:r>
          </a:p>
          <a:p>
            <a:r>
              <a:rPr lang="ru-RU" sz="2000" b="1" dirty="0" smtClean="0"/>
              <a:t>  Подготовка почвы под посев клевера лугового и других видов многолетних трав должна проводиться так, чтобы обеспечить тщательную обработку верхнего слоя и плотное ложе, почва должна быть чистой от сорняков, достаточно воздухопроницаемой, иметь большой запас влаги и содержать достаточное количество питательных веществ</a:t>
            </a:r>
            <a:r>
              <a:rPr lang="ru-RU" sz="2000" b="1" dirty="0" smtClean="0"/>
              <a:t>.</a:t>
            </a:r>
          </a:p>
          <a:p>
            <a:r>
              <a:rPr lang="ru-RU" sz="2000" b="1" dirty="0" smtClean="0"/>
              <a:t>Многолетние кормовые культуры часто сеют под покров однолетних культур, это обусловлено тем, что многолетние травы в год посева медленно развиваются и имеют низкую продуктивность. В первый год покровная культура дает полноценный урожай, а многолетние травы - начиная со второго года жизни.</a:t>
            </a:r>
          </a:p>
          <a:p>
            <a:r>
              <a:rPr lang="ru-RU" sz="2000" b="1" dirty="0" smtClean="0"/>
              <a:t>Прикатывание до и после посева. Разрушение почвенной корки ротационными органами. </a:t>
            </a:r>
            <a:r>
              <a:rPr lang="ru-RU" sz="2000" b="1" dirty="0" err="1" smtClean="0"/>
              <a:t>Довсходовое</a:t>
            </a:r>
            <a:r>
              <a:rPr lang="ru-RU" sz="2000" b="1" dirty="0" smtClean="0"/>
              <a:t> боронование легкими боронами. Своевременная уборка покровной культуры на высоком срезе (15-20 см). При уборке на зерно солома должна быть убрана сразу. </a:t>
            </a:r>
            <a:endParaRPr lang="ru-RU" sz="2000" b="1" dirty="0" smtClean="0"/>
          </a:p>
          <a:p>
            <a:r>
              <a:rPr lang="ru-RU" sz="2000" b="1" dirty="0" smtClean="0"/>
              <a:t>Подкормки </a:t>
            </a:r>
            <a:r>
              <a:rPr lang="ru-RU" sz="2000" b="1" dirty="0" smtClean="0"/>
              <a:t>и боронование после укосов.</a:t>
            </a:r>
          </a:p>
          <a:p>
            <a:endParaRPr lang="ru-RU" sz="1800" dirty="0" smtClean="0"/>
          </a:p>
          <a:p>
            <a:endParaRPr lang="ru-RU" sz="1800" dirty="0" smtClean="0"/>
          </a:p>
          <a:p>
            <a:endParaRPr lang="ru-RU" sz="18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18058"/>
          </a:xfrm>
        </p:spPr>
        <p:txBody>
          <a:bodyPr>
            <a:normAutofit/>
          </a:bodyPr>
          <a:lstStyle/>
          <a:p>
            <a:r>
              <a:rPr lang="ru-RU" sz="2000" b="1" dirty="0" smtClean="0"/>
              <a:t>УХОД ЗА ПОСЕВАМИ</a:t>
            </a:r>
            <a:endParaRPr lang="ru-RU" sz="20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908720"/>
            <a:ext cx="8568952" cy="5616624"/>
          </a:xfrm>
        </p:spPr>
        <p:txBody>
          <a:bodyPr>
            <a:normAutofit fontScale="92500" lnSpcReduction="20000"/>
          </a:bodyPr>
          <a:lstStyle/>
          <a:p>
            <a:r>
              <a:rPr lang="ru-RU" sz="2000" b="1" dirty="0" smtClean="0"/>
              <a:t>Прикатывание до и после посева. Разрушение почвенной корки ротационными органами. </a:t>
            </a:r>
            <a:r>
              <a:rPr lang="ru-RU" sz="2000" b="1" dirty="0" err="1" smtClean="0"/>
              <a:t>Довсходовое</a:t>
            </a:r>
            <a:r>
              <a:rPr lang="ru-RU" sz="2000" b="1" dirty="0" smtClean="0"/>
              <a:t> боронование легкими боронами. Своевременная уборка покровной культуры на высоком срезе (15-20 см). При уборке на зерно солома должна быть убрана сразу. Подкормки и боронование после укосов</a:t>
            </a:r>
            <a:r>
              <a:rPr lang="ru-RU" sz="2000" b="1" dirty="0" smtClean="0"/>
              <a:t>.</a:t>
            </a:r>
          </a:p>
          <a:p>
            <a:r>
              <a:rPr lang="ru-RU" sz="2000" b="1" dirty="0" smtClean="0"/>
              <a:t>Оптимальная высота скашивания на кормовые цели - 5-6 см, а для высокостебельных (например, для донника) - 12-14 см. Более высокий срез на 8-10 см рекомендуют в первый год жизни, а также если травостой на следующий год предполагается убирать на семена.</a:t>
            </a:r>
          </a:p>
          <a:p>
            <a:r>
              <a:rPr lang="ru-RU" sz="2000" b="1" dirty="0" smtClean="0"/>
              <a:t>При уборке на сено,  многолетние травы скашивают в фазу </a:t>
            </a:r>
            <a:r>
              <a:rPr lang="ru-RU" sz="2000" b="1" dirty="0" err="1" smtClean="0"/>
              <a:t>бутонизации</a:t>
            </a:r>
            <a:r>
              <a:rPr lang="ru-RU" sz="2000" b="1" dirty="0" smtClean="0"/>
              <a:t> – цветения, злаковых- колошение. Заканчивать их уборку следует в начале цветения. </a:t>
            </a:r>
            <a:endParaRPr lang="ru-RU" sz="2000" b="1" dirty="0" smtClean="0"/>
          </a:p>
          <a:p>
            <a:r>
              <a:rPr lang="ru-RU" sz="2000" b="1" dirty="0" smtClean="0"/>
              <a:t>Фазы развития кормовых культур быстро меняются. Поэтому уборку трав на сено следует начинать в оптимальные сроки и заканчивать в течение 8-10 дней. </a:t>
            </a:r>
          </a:p>
          <a:p>
            <a:r>
              <a:rPr lang="ru-RU" sz="2000" b="1" dirty="0" smtClean="0"/>
              <a:t>Технология </a:t>
            </a:r>
            <a:r>
              <a:rPr lang="ru-RU" sz="2000" b="1" dirty="0" err="1" smtClean="0"/>
              <a:t>провяливания</a:t>
            </a:r>
            <a:r>
              <a:rPr lang="ru-RU" sz="2000" b="1" dirty="0" smtClean="0"/>
              <a:t> трав должна обеспечить снижение влажности растений до уровня 45-50%, при которой резко тормозятся биохимические процессы и снижаются потери питательных веществ. </a:t>
            </a:r>
          </a:p>
          <a:p>
            <a:r>
              <a:rPr lang="ru-RU" sz="2000" b="1" dirty="0" smtClean="0"/>
              <a:t>Первое ворошение следует проводить одновременно или сразу после </a:t>
            </a:r>
            <a:r>
              <a:rPr lang="ru-RU" sz="2000" b="1" dirty="0" smtClean="0"/>
              <a:t>скашивания. </a:t>
            </a:r>
          </a:p>
          <a:p>
            <a:r>
              <a:rPr lang="ru-RU" sz="2000" b="1" dirty="0" smtClean="0"/>
              <a:t>Последующее </a:t>
            </a:r>
            <a:r>
              <a:rPr lang="ru-RU" sz="2000" b="1" dirty="0" smtClean="0"/>
              <a:t>ворошение проводят по мере </a:t>
            </a:r>
            <a:r>
              <a:rPr lang="ru-RU" sz="2000" b="1" dirty="0" err="1" smtClean="0"/>
              <a:t>подсыхания</a:t>
            </a:r>
            <a:r>
              <a:rPr lang="ru-RU" sz="2000" b="1" dirty="0" smtClean="0"/>
              <a:t> верхних слоев</a:t>
            </a:r>
          </a:p>
          <a:p>
            <a:endParaRPr lang="ru-RU" sz="1800" dirty="0" smtClean="0"/>
          </a:p>
          <a:p>
            <a:endParaRPr lang="ru-RU" sz="1800" dirty="0" smtClean="0"/>
          </a:p>
          <a:p>
            <a:endParaRPr lang="ru-RU" sz="18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18058"/>
          </a:xfrm>
        </p:spPr>
        <p:txBody>
          <a:bodyPr>
            <a:normAutofit fontScale="90000"/>
          </a:bodyPr>
          <a:lstStyle/>
          <a:p>
            <a:pPr lvl="0"/>
            <a:r>
              <a:rPr lang="ru-RU" sz="2700" b="1" dirty="0" smtClean="0"/>
              <a:t>Контроль качества работы</a:t>
            </a:r>
            <a:r>
              <a:rPr lang="ru-RU" sz="2000" dirty="0" smtClean="0"/>
              <a:t/>
            </a:r>
            <a:br>
              <a:rPr lang="ru-RU" sz="2000" dirty="0" smtClean="0"/>
            </a:br>
            <a:endParaRPr lang="ru-RU" sz="20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836712"/>
            <a:ext cx="8640960" cy="5688632"/>
          </a:xfrm>
        </p:spPr>
        <p:txBody>
          <a:bodyPr>
            <a:normAutofit fontScale="92500" lnSpcReduction="10000"/>
          </a:bodyPr>
          <a:lstStyle/>
          <a:p>
            <a:r>
              <a:rPr lang="ru-RU" sz="2400" b="1" dirty="0" smtClean="0"/>
              <a:t>Чтобы получить сено высокого качества и избежать потерь, траву следует скашивать в лучшие агротехнические сроки</a:t>
            </a:r>
            <a:r>
              <a:rPr lang="ru-RU" sz="2400" b="1" dirty="0" smtClean="0"/>
              <a:t>.</a:t>
            </a:r>
          </a:p>
          <a:p>
            <a:r>
              <a:rPr lang="ru-RU" sz="2400" b="1" dirty="0" smtClean="0"/>
              <a:t> </a:t>
            </a:r>
            <a:r>
              <a:rPr lang="ru-RU" sz="2400" b="1" dirty="0" smtClean="0"/>
              <a:t>Бобовые культуры, к которым относится клевер, убирают в фазу </a:t>
            </a:r>
            <a:r>
              <a:rPr lang="ru-RU" sz="2400" b="1" dirty="0" err="1" smtClean="0"/>
              <a:t>бутонизации</a:t>
            </a:r>
            <a:r>
              <a:rPr lang="ru-RU" sz="2400" b="1" dirty="0" smtClean="0"/>
              <a:t> и заканчивают уборку не позже фазы цветения. </a:t>
            </a:r>
          </a:p>
          <a:p>
            <a:r>
              <a:rPr lang="ru-RU" sz="2400" b="1" dirty="0" smtClean="0"/>
              <a:t>В перестоявших травах содержание перевариваемого белка снижается почти на 50%.</a:t>
            </a:r>
          </a:p>
          <a:p>
            <a:r>
              <a:rPr lang="ru-RU" sz="2400" b="1" dirty="0" smtClean="0"/>
              <a:t>Высоту скашивания устанавливают в зависимости от рельефа почвы и ботанического состава травостоя</a:t>
            </a:r>
            <a:r>
              <a:rPr lang="ru-RU" sz="2400" b="1" dirty="0" smtClean="0"/>
              <a:t>.</a:t>
            </a:r>
          </a:p>
          <a:p>
            <a:r>
              <a:rPr lang="ru-RU" sz="2400" b="1" dirty="0" smtClean="0"/>
              <a:t> </a:t>
            </a:r>
            <a:r>
              <a:rPr lang="ru-RU" sz="2400" b="1" dirty="0" smtClean="0"/>
              <a:t>Однолетние сеяные травы, и растительность заливных лугов скашивают на высоте 5…6 см, а отаву - 6…7 см, многолетние травы в первый год жизни и при уборке на семена - на высоте 8…9 см. </a:t>
            </a:r>
            <a:endParaRPr lang="ru-RU" sz="2400" b="1" dirty="0" smtClean="0"/>
          </a:p>
          <a:p>
            <a:r>
              <a:rPr lang="ru-RU" sz="2400" b="1" dirty="0" smtClean="0"/>
              <a:t>Траву </a:t>
            </a:r>
            <a:r>
              <a:rPr lang="ru-RU" sz="2400" b="1" dirty="0" smtClean="0"/>
              <a:t>лучше косить в ранние утренние часы. </a:t>
            </a:r>
            <a:endParaRPr lang="ru-RU" sz="2400" b="1" dirty="0" smtClean="0"/>
          </a:p>
          <a:p>
            <a:r>
              <a:rPr lang="ru-RU" sz="2400" b="1" dirty="0" smtClean="0"/>
              <a:t>Продолжительность </a:t>
            </a:r>
            <a:r>
              <a:rPr lang="ru-RU" sz="2400" b="1" dirty="0" smtClean="0"/>
              <a:t>сушки трав первого укоса, проведенного с 6 до 9 часов, сокращается в 3,5 раза по сравнению со временем высушивания трав, скошенных в полдень.</a:t>
            </a:r>
          </a:p>
          <a:p>
            <a:endParaRPr lang="ru-RU" sz="18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>
            <a:normAutofit/>
          </a:bodyPr>
          <a:lstStyle/>
          <a:p>
            <a:r>
              <a:rPr lang="ru-RU" sz="2000" b="1" dirty="0" smtClean="0"/>
              <a:t> ОХРАНА ТРУДА ПРИ ВЫПОЛНЕНИИ РАБОТ </a:t>
            </a:r>
            <a:endParaRPr lang="ru-RU" sz="20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908720"/>
            <a:ext cx="8568952" cy="5544616"/>
          </a:xfrm>
        </p:spPr>
        <p:txBody>
          <a:bodyPr>
            <a:normAutofit fontScale="70000" lnSpcReduction="20000"/>
          </a:bodyPr>
          <a:lstStyle/>
          <a:p>
            <a:r>
              <a:rPr lang="ru-RU" sz="1800" dirty="0" smtClean="0"/>
              <a:t>        </a:t>
            </a:r>
            <a:r>
              <a:rPr lang="ru-RU" sz="2400" b="1" dirty="0" smtClean="0"/>
              <a:t>  При обслуживании косилки руководствуйтесь Едиными требованиями к инструкции тракторов и сельскохозяйственных машин по безопасности и гигиене труда (ЕТ - 4) и Общими требованиями безопасности </a:t>
            </a:r>
            <a:r>
              <a:rPr lang="ru-RU" sz="2400" b="1" dirty="0" err="1" smtClean="0"/>
              <a:t>ГОСТа</a:t>
            </a:r>
            <a:r>
              <a:rPr lang="ru-RU" sz="2400" b="1" dirty="0" smtClean="0"/>
              <a:t>.</a:t>
            </a:r>
          </a:p>
          <a:p>
            <a:r>
              <a:rPr lang="ru-RU" sz="2400" b="1" dirty="0" smtClean="0"/>
              <a:t>         </a:t>
            </a:r>
          </a:p>
          <a:p>
            <a:pPr lvl="0"/>
            <a:r>
              <a:rPr lang="ru-RU" sz="2400" b="1" dirty="0" smtClean="0"/>
              <a:t> Допускаются к обслуживанию косилки только трактористы, изучившие Техническое описание и Инструкцию по эксплуатации косилки.</a:t>
            </a:r>
          </a:p>
          <a:p>
            <a:pPr lvl="0"/>
            <a:r>
              <a:rPr lang="ru-RU" sz="2400" b="1" dirty="0" smtClean="0"/>
              <a:t> Перед пуском в работу ротационной косилки необходимо убедиться надежности крепления скашивающих ножей во избежание их самопроизвольного отрыва при работе. Запрещается заменять ножи без предварительного </a:t>
            </a:r>
            <a:r>
              <a:rPr lang="ru-RU" sz="2400" b="1" dirty="0" err="1" smtClean="0"/>
              <a:t>стопорения</a:t>
            </a:r>
            <a:r>
              <a:rPr lang="ru-RU" sz="2400" b="1" dirty="0" smtClean="0"/>
              <a:t> ротора через отверстия в кольцевой части ротора.</a:t>
            </a:r>
          </a:p>
          <a:p>
            <a:pPr lvl="0"/>
            <a:r>
              <a:rPr lang="ru-RU" sz="2400" b="1" dirty="0" smtClean="0"/>
              <a:t> Проверяйте крепление ножей режущего аппарата через каждые 4 часа работы косилки.</a:t>
            </a:r>
          </a:p>
          <a:p>
            <a:pPr lvl="0"/>
            <a:r>
              <a:rPr lang="ru-RU" sz="2400" b="1" dirty="0" smtClean="0"/>
              <a:t> Проверьте надежность крепления роторов, наличие на валах стопорных шайб.</a:t>
            </a:r>
          </a:p>
          <a:p>
            <a:pPr lvl="0"/>
            <a:r>
              <a:rPr lang="ru-RU" sz="2400" b="1" dirty="0" smtClean="0"/>
              <a:t> Проверьте наличие посторонних предметов под роторами косилки; если они обнаружены, уберите их.</a:t>
            </a:r>
          </a:p>
          <a:p>
            <a:pPr lvl="0"/>
            <a:r>
              <a:rPr lang="ru-RU" sz="2400" b="1" dirty="0" smtClean="0"/>
              <a:t> Во время опробования, запуска и последующей работы посторонним лицам запрещается находиться на расстоянии менее 50 м от косилки при наклоне режущего аппарата не более 3 градусов вперед по ходу машины, и 90-100 м при наклоне режущего аппарата до 7 градусов.</a:t>
            </a:r>
          </a:p>
          <a:p>
            <a:pPr lvl="0"/>
            <a:r>
              <a:rPr lang="ru-RU" sz="2400" b="1" dirty="0" smtClean="0"/>
              <a:t> Соблюдайте правила противопожарной безопасности.</a:t>
            </a:r>
          </a:p>
          <a:p>
            <a:pPr lvl="0"/>
            <a:r>
              <a:rPr lang="ru-RU" sz="2400" b="1" dirty="0" smtClean="0"/>
              <a:t> Работайте с трактором, </a:t>
            </a:r>
            <a:r>
              <a:rPr lang="ru-RU" sz="2400" b="1" dirty="0" err="1" smtClean="0"/>
              <a:t>агрегатирующим</a:t>
            </a:r>
            <a:r>
              <a:rPr lang="ru-RU" sz="2400" b="1" dirty="0" smtClean="0"/>
              <a:t> косилку, оборудованным огнетушителем.</a:t>
            </a:r>
          </a:p>
          <a:p>
            <a:pPr lvl="0"/>
            <a:r>
              <a:rPr lang="ru-RU" sz="2400" b="1" dirty="0" smtClean="0"/>
              <a:t> Не проливайте масла на косилку при смазке.</a:t>
            </a:r>
          </a:p>
          <a:p>
            <a:endParaRPr lang="ru-RU" sz="18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42</TotalTime>
  <Words>679</Words>
  <Application>Microsoft Office PowerPoint</Application>
  <PresentationFormat>Экран (4:3)</PresentationFormat>
  <Paragraphs>54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Тема Office</vt:lpstr>
      <vt:lpstr>ТЕХНОЛОГИЯ ВОЗДЕЛЫВАНИЯ ТРАВ</vt:lpstr>
      <vt:lpstr> Биологоческие особенности  многолетних  трав </vt:lpstr>
      <vt:lpstr>Агротехнические требования</vt:lpstr>
      <vt:lpstr> Агротехника возделывания многолетних трав </vt:lpstr>
      <vt:lpstr>УХОД ЗА ПОСЕВАМИ</vt:lpstr>
      <vt:lpstr>Контроль качества работы </vt:lpstr>
      <vt:lpstr> ОХРАНА ТРУДА ПРИ ВЫПОЛНЕНИИ РАБОТ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2016</dc:creator>
  <cp:lastModifiedBy>2016</cp:lastModifiedBy>
  <cp:revision>12</cp:revision>
  <dcterms:created xsi:type="dcterms:W3CDTF">2019-12-22T16:54:23Z</dcterms:created>
  <dcterms:modified xsi:type="dcterms:W3CDTF">2019-12-23T07:39:19Z</dcterms:modified>
</cp:coreProperties>
</file>